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59" r:id="rId3"/>
    <p:sldId id="271" r:id="rId4"/>
    <p:sldId id="272" r:id="rId5"/>
    <p:sldId id="283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2" r:id="rId15"/>
    <p:sldId id="260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62E434"/>
    <a:srgbClr val="CCECFF"/>
    <a:srgbClr val="99CCFF"/>
    <a:srgbClr val="9EF4D3"/>
    <a:srgbClr val="000000"/>
    <a:srgbClr val="FF3300"/>
    <a:srgbClr val="FF0000"/>
    <a:srgbClr val="CC0000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387" autoAdjust="0"/>
    <p:restoredTop sz="85125" autoAdjust="0"/>
  </p:normalViewPr>
  <p:slideViewPr>
    <p:cSldViewPr>
      <p:cViewPr>
        <p:scale>
          <a:sx n="70" d="100"/>
          <a:sy n="70" d="100"/>
        </p:scale>
        <p:origin x="-121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1E4D4D-E975-4AF8-AD08-6A5A90603711}" type="doc">
      <dgm:prSet loTypeId="urn:microsoft.com/office/officeart/2005/8/layout/arrow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3E9A803A-A347-49C0-BB04-19D01FAAF5FB}">
      <dgm:prSet phldrT="[Text]" custT="1"/>
      <dgm:spPr/>
      <dgm:t>
        <a:bodyPr/>
        <a:lstStyle/>
        <a:p>
          <a:r>
            <a:rPr lang="es-ES_tradnl" sz="1600" dirty="0" smtClean="0">
              <a:latin typeface="Calibri" pitchFamily="34" charset="0"/>
            </a:rPr>
            <a:t>Nivel Nacional (por </a:t>
          </a:r>
          <a:r>
            <a:rPr lang="es-ES_tradnl" sz="1600" dirty="0" err="1" smtClean="0">
              <a:latin typeface="Calibri" pitchFamily="34" charset="0"/>
            </a:rPr>
            <a:t>ej</a:t>
          </a:r>
          <a:r>
            <a:rPr lang="es-ES_tradnl" sz="1600" dirty="0" smtClean="0">
              <a:latin typeface="Calibri" pitchFamily="34" charset="0"/>
            </a:rPr>
            <a:t>, pilotos PNUMA)</a:t>
          </a:r>
          <a:endParaRPr lang="es-MX" sz="1600" dirty="0">
            <a:latin typeface="Calibri" pitchFamily="34" charset="0"/>
          </a:endParaRPr>
        </a:p>
      </dgm:t>
    </dgm:pt>
    <dgm:pt modelId="{2940DFBA-8DDE-4DD0-BB07-909BA9315458}" type="parTrans" cxnId="{C8AE5738-368C-4A36-B4CB-DAEC228A8417}">
      <dgm:prSet/>
      <dgm:spPr/>
      <dgm:t>
        <a:bodyPr/>
        <a:lstStyle/>
        <a:p>
          <a:endParaRPr lang="es-MX" sz="1200">
            <a:latin typeface="Calibri" pitchFamily="34" charset="0"/>
          </a:endParaRPr>
        </a:p>
      </dgm:t>
    </dgm:pt>
    <dgm:pt modelId="{E554C7B3-676B-4123-BAEC-0F4445E89497}" type="sibTrans" cxnId="{C8AE5738-368C-4A36-B4CB-DAEC228A8417}">
      <dgm:prSet/>
      <dgm:spPr/>
      <dgm:t>
        <a:bodyPr/>
        <a:lstStyle/>
        <a:p>
          <a:endParaRPr lang="es-MX" sz="1200">
            <a:latin typeface="Calibri" pitchFamily="34" charset="0"/>
          </a:endParaRPr>
        </a:p>
      </dgm:t>
    </dgm:pt>
    <dgm:pt modelId="{10A1E891-DF98-4948-BD07-A88BED9908B0}">
      <dgm:prSet phldrT="[Text]" custT="1"/>
      <dgm:spPr/>
      <dgm:t>
        <a:bodyPr/>
        <a:lstStyle/>
        <a:p>
          <a:r>
            <a:rPr lang="es-ES_tradnl" sz="1600" dirty="0" smtClean="0">
              <a:latin typeface="Calibri" pitchFamily="34" charset="0"/>
            </a:rPr>
            <a:t>Nivel Institucional</a:t>
          </a:r>
          <a:endParaRPr lang="es-MX" sz="1600" dirty="0">
            <a:latin typeface="Calibri" pitchFamily="34" charset="0"/>
          </a:endParaRPr>
        </a:p>
      </dgm:t>
    </dgm:pt>
    <dgm:pt modelId="{E61B1ABB-FA36-468C-8CF4-B0167C0A459B}" type="parTrans" cxnId="{D8C741EF-E23F-43F7-86D8-11173E21765D}">
      <dgm:prSet/>
      <dgm:spPr/>
      <dgm:t>
        <a:bodyPr/>
        <a:lstStyle/>
        <a:p>
          <a:endParaRPr lang="es-MX" sz="1200">
            <a:latin typeface="Calibri" pitchFamily="34" charset="0"/>
          </a:endParaRPr>
        </a:p>
      </dgm:t>
    </dgm:pt>
    <dgm:pt modelId="{04063D38-9C83-4117-AAA4-B5ECAED07704}" type="sibTrans" cxnId="{D8C741EF-E23F-43F7-86D8-11173E21765D}">
      <dgm:prSet/>
      <dgm:spPr/>
      <dgm:t>
        <a:bodyPr/>
        <a:lstStyle/>
        <a:p>
          <a:endParaRPr lang="es-MX" sz="1200">
            <a:latin typeface="Calibri" pitchFamily="34" charset="0"/>
          </a:endParaRPr>
        </a:p>
      </dgm:t>
    </dgm:pt>
    <dgm:pt modelId="{E1858E41-4E07-412C-8F86-53AD7B2161BF}" type="pres">
      <dgm:prSet presAssocID="{A21E4D4D-E975-4AF8-AD08-6A5A9060371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B960D2B-48CC-4614-A356-0B1016615559}" type="pres">
      <dgm:prSet presAssocID="{A21E4D4D-E975-4AF8-AD08-6A5A90603711}" presName="divider" presStyleLbl="fgShp" presStyleIdx="0" presStyleCnt="1"/>
      <dgm:spPr/>
    </dgm:pt>
    <dgm:pt modelId="{A4522524-E65A-4737-BDEE-6E0190009596}" type="pres">
      <dgm:prSet presAssocID="{3E9A803A-A347-49C0-BB04-19D01FAAF5FB}" presName="downArrow" presStyleLbl="node1" presStyleIdx="0" presStyleCnt="2"/>
      <dgm:spPr/>
    </dgm:pt>
    <dgm:pt modelId="{BF528004-9CFE-4E02-BE93-A9D0EF928FA8}" type="pres">
      <dgm:prSet presAssocID="{3E9A803A-A347-49C0-BB04-19D01FAAF5FB}" presName="downArrowText" presStyleLbl="revTx" presStyleIdx="0" presStyleCnt="2" custScaleX="14591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463AA2-C318-48C3-AF34-1ACCCE3B24FC}" type="pres">
      <dgm:prSet presAssocID="{10A1E891-DF98-4948-BD07-A88BED9908B0}" presName="upArrow" presStyleLbl="node1" presStyleIdx="1" presStyleCnt="2"/>
      <dgm:spPr/>
    </dgm:pt>
    <dgm:pt modelId="{D1664F37-72EB-47F2-B60E-4E17CB9BED12}" type="pres">
      <dgm:prSet presAssocID="{10A1E891-DF98-4948-BD07-A88BED9908B0}" presName="upArrowText" presStyleLbl="revTx" presStyleIdx="1" presStyleCnt="2" custScaleX="12363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8C741EF-E23F-43F7-86D8-11173E21765D}" srcId="{A21E4D4D-E975-4AF8-AD08-6A5A90603711}" destId="{10A1E891-DF98-4948-BD07-A88BED9908B0}" srcOrd="1" destOrd="0" parTransId="{E61B1ABB-FA36-468C-8CF4-B0167C0A459B}" sibTransId="{04063D38-9C83-4117-AAA4-B5ECAED07704}"/>
    <dgm:cxn modelId="{B75CD91D-84B7-4458-A19D-CCA2F835E6CA}" type="presOf" srcId="{A21E4D4D-E975-4AF8-AD08-6A5A90603711}" destId="{E1858E41-4E07-412C-8F86-53AD7B2161BF}" srcOrd="0" destOrd="0" presId="urn:microsoft.com/office/officeart/2005/8/layout/arrow3"/>
    <dgm:cxn modelId="{86CFB2B9-9B60-4E4F-A524-2499F573BCD9}" type="presOf" srcId="{3E9A803A-A347-49C0-BB04-19D01FAAF5FB}" destId="{BF528004-9CFE-4E02-BE93-A9D0EF928FA8}" srcOrd="0" destOrd="0" presId="urn:microsoft.com/office/officeart/2005/8/layout/arrow3"/>
    <dgm:cxn modelId="{C8AE5738-368C-4A36-B4CB-DAEC228A8417}" srcId="{A21E4D4D-E975-4AF8-AD08-6A5A90603711}" destId="{3E9A803A-A347-49C0-BB04-19D01FAAF5FB}" srcOrd="0" destOrd="0" parTransId="{2940DFBA-8DDE-4DD0-BB07-909BA9315458}" sibTransId="{E554C7B3-676B-4123-BAEC-0F4445E89497}"/>
    <dgm:cxn modelId="{C3EE61E9-3889-4316-BA64-25544D64FC4C}" type="presOf" srcId="{10A1E891-DF98-4948-BD07-A88BED9908B0}" destId="{D1664F37-72EB-47F2-B60E-4E17CB9BED12}" srcOrd="0" destOrd="0" presId="urn:microsoft.com/office/officeart/2005/8/layout/arrow3"/>
    <dgm:cxn modelId="{106274AD-ACCB-48D2-B4F4-8F327184135F}" type="presParOf" srcId="{E1858E41-4E07-412C-8F86-53AD7B2161BF}" destId="{4B960D2B-48CC-4614-A356-0B1016615559}" srcOrd="0" destOrd="0" presId="urn:microsoft.com/office/officeart/2005/8/layout/arrow3"/>
    <dgm:cxn modelId="{E84B8527-3CD9-41E8-B623-E17DC65C571D}" type="presParOf" srcId="{E1858E41-4E07-412C-8F86-53AD7B2161BF}" destId="{A4522524-E65A-4737-BDEE-6E0190009596}" srcOrd="1" destOrd="0" presId="urn:microsoft.com/office/officeart/2005/8/layout/arrow3"/>
    <dgm:cxn modelId="{BABD5235-DD0D-447F-883A-05BCF7C33B24}" type="presParOf" srcId="{E1858E41-4E07-412C-8F86-53AD7B2161BF}" destId="{BF528004-9CFE-4E02-BE93-A9D0EF928FA8}" srcOrd="2" destOrd="0" presId="urn:microsoft.com/office/officeart/2005/8/layout/arrow3"/>
    <dgm:cxn modelId="{6445B6F0-9F9D-4896-8039-7FAA6859A3D6}" type="presParOf" srcId="{E1858E41-4E07-412C-8F86-53AD7B2161BF}" destId="{24463AA2-C318-48C3-AF34-1ACCCE3B24FC}" srcOrd="3" destOrd="0" presId="urn:microsoft.com/office/officeart/2005/8/layout/arrow3"/>
    <dgm:cxn modelId="{AAFAB51D-19AF-4FB8-9AE6-CEDB86985FCA}" type="presParOf" srcId="{E1858E41-4E07-412C-8F86-53AD7B2161BF}" destId="{D1664F37-72EB-47F2-B60E-4E17CB9BED12}" srcOrd="4" destOrd="0" presId="urn:microsoft.com/office/officeart/2005/8/layout/arrow3"/>
  </dgm:cxnLst>
  <dgm:bg/>
  <dgm:whole>
    <a:ln>
      <a:solidFill>
        <a:schemeClr val="tx1"/>
      </a:solidFill>
      <a:prstDash val="sysDot"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960D2B-48CC-4614-A356-0B1016615559}">
      <dsp:nvSpPr>
        <dsp:cNvPr id="0" name=""/>
        <dsp:cNvSpPr/>
      </dsp:nvSpPr>
      <dsp:spPr>
        <a:xfrm rot="21300000">
          <a:off x="10385" y="939804"/>
          <a:ext cx="3363604" cy="385183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522524-E65A-4737-BDEE-6E0190009596}">
      <dsp:nvSpPr>
        <dsp:cNvPr id="0" name=""/>
        <dsp:cNvSpPr/>
      </dsp:nvSpPr>
      <dsp:spPr>
        <a:xfrm>
          <a:off x="406125" y="113239"/>
          <a:ext cx="1015312" cy="905916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528004-9CFE-4E02-BE93-A9D0EF928FA8}">
      <dsp:nvSpPr>
        <dsp:cNvPr id="0" name=""/>
        <dsp:cNvSpPr/>
      </dsp:nvSpPr>
      <dsp:spPr>
        <a:xfrm>
          <a:off x="1545089" y="0"/>
          <a:ext cx="1580259" cy="951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>
              <a:latin typeface="Calibri" pitchFamily="34" charset="0"/>
            </a:rPr>
            <a:t>Nivel Nacional (por </a:t>
          </a:r>
          <a:r>
            <a:rPr lang="es-ES_tradnl" sz="1600" kern="1200" dirty="0" err="1" smtClean="0">
              <a:latin typeface="Calibri" pitchFamily="34" charset="0"/>
            </a:rPr>
            <a:t>ej</a:t>
          </a:r>
          <a:r>
            <a:rPr lang="es-ES_tradnl" sz="1600" kern="1200" dirty="0" smtClean="0">
              <a:latin typeface="Calibri" pitchFamily="34" charset="0"/>
            </a:rPr>
            <a:t>, pilotos PNUMA)</a:t>
          </a:r>
          <a:endParaRPr lang="es-MX" sz="1600" kern="1200" dirty="0">
            <a:latin typeface="Calibri" pitchFamily="34" charset="0"/>
          </a:endParaRPr>
        </a:p>
      </dsp:txBody>
      <dsp:txXfrm>
        <a:off x="1545089" y="0"/>
        <a:ext cx="1580259" cy="951212"/>
      </dsp:txXfrm>
    </dsp:sp>
    <dsp:sp modelId="{24463AA2-C318-48C3-AF34-1ACCCE3B24FC}">
      <dsp:nvSpPr>
        <dsp:cNvPr id="0" name=""/>
        <dsp:cNvSpPr/>
      </dsp:nvSpPr>
      <dsp:spPr>
        <a:xfrm>
          <a:off x="1962938" y="1245635"/>
          <a:ext cx="1015312" cy="905916"/>
        </a:xfrm>
        <a:prstGeom prst="up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664F37-72EB-47F2-B60E-4E17CB9BED12}">
      <dsp:nvSpPr>
        <dsp:cNvPr id="0" name=""/>
        <dsp:cNvSpPr/>
      </dsp:nvSpPr>
      <dsp:spPr>
        <a:xfrm>
          <a:off x="379662" y="1313579"/>
          <a:ext cx="1338989" cy="951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>
              <a:latin typeface="Calibri" pitchFamily="34" charset="0"/>
            </a:rPr>
            <a:t>Nivel Institucional</a:t>
          </a:r>
          <a:endParaRPr lang="es-MX" sz="1600" kern="1200" dirty="0">
            <a:latin typeface="Calibri" pitchFamily="34" charset="0"/>
          </a:endParaRPr>
        </a:p>
      </dsp:txBody>
      <dsp:txXfrm>
        <a:off x="379662" y="1313579"/>
        <a:ext cx="1338989" cy="951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E4630-B294-4B45-ACC4-F6FACE0F4E02}" type="datetimeFigureOut">
              <a:rPr lang="es-MX" smtClean="0"/>
              <a:pPr/>
              <a:t>06/09/2013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1FB2A-1362-4992-A135-5D8D0C10BF1C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593E56-F9EA-4865-88CB-64631D2C94B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13499A-616D-4BD6-A924-8BB879E65318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13499A-616D-4BD6-A924-8BB879E65318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13499A-616D-4BD6-A924-8BB879E65318}" type="slidenum">
              <a:rPr lang="es-ES" smtClean="0"/>
              <a:pPr/>
              <a:t>14</a:t>
            </a:fld>
            <a:endParaRPr lang="es-E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13499A-616D-4BD6-A924-8BB879E65318}" type="slidenum">
              <a:rPr lang="es-ES" smtClean="0"/>
              <a:pPr/>
              <a:t>15</a:t>
            </a:fld>
            <a:endParaRPr lang="es-E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3 Rectángulo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24 Rectángulo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25 Rectángulo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26 Rectángulo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40 Rectángulo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41 Rectángulo redondeado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42 Rectángulo redondeado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7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B6ADC6A-5E83-4361-A444-41E7AFADF7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AFB88-8ABD-4C07-9DA3-228C6C377C1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D6E75-C710-40D2-9A8E-D07F3DC386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9E53A-CA82-417F-8295-AB5861E8388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FCDEC-6757-4777-8658-74580B9C65D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996C6-C8B3-468D-9C44-FDB8E6F1A74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54DA81D-F76E-4B3F-875F-419CC8BB8E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9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8FF0E-72AE-4C5A-B4F1-58EC262919C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D5E7A-A770-4705-87F6-9EDCB7E1B76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76E67-0967-49C1-A35C-FEBE724C116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67FFE-ED3B-460A-8C02-F099E0B1BB0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28 Rectángulo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29 Rectángulo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35 Rectángulo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36 Rectángulo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9" name="2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4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26F154-840C-4915-85D8-865A27CD7AA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pic>
        <p:nvPicPr>
          <p:cNvPr id="1044" name="Picture 17" descr="IDRC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57938"/>
            <a:ext cx="193516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20 Imagen" descr="Logo ideas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72375" y="6453188"/>
            <a:ext cx="15716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21 Imagen" descr="logo_ricg_es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492500" y="6448425"/>
            <a:ext cx="20875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55" r:id="rId2"/>
    <p:sldLayoutId id="2147483956" r:id="rId3"/>
    <p:sldLayoutId id="2147483957" r:id="rId4"/>
    <p:sldLayoutId id="2147483964" r:id="rId5"/>
    <p:sldLayoutId id="2147483965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5.jpeg"/><Relationship Id="rId12" Type="http://schemas.openxmlformats.org/officeDocument/2006/relationships/image" Target="../media/image2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19.jpeg"/><Relationship Id="rId5" Type="http://schemas.openxmlformats.org/officeDocument/2006/relationships/diagramColors" Target="../diagrams/colors1.xml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476250"/>
            <a:ext cx="34131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29013" y="4365625"/>
            <a:ext cx="2411412" cy="519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800" b="1" dirty="0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Componente I</a:t>
            </a:r>
            <a:endParaRPr lang="es-ES" sz="2800" dirty="0">
              <a:solidFill>
                <a:srgbClr val="0D0D0D"/>
              </a:solidFill>
              <a:latin typeface="Calibri" pitchFamily="34" charset="0"/>
            </a:endParaRPr>
          </a:p>
        </p:txBody>
      </p: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2700338" y="5157788"/>
            <a:ext cx="4054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 i="1">
                <a:solidFill>
                  <a:srgbClr val="0D0D0D"/>
                </a:solidFill>
              </a:rPr>
              <a:t>Seminario de cierre</a:t>
            </a:r>
            <a:endParaRPr lang="es-ES" sz="32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55650" y="1341438"/>
            <a:ext cx="7561263" cy="2892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es-A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Programa ICT4GP</a:t>
            </a:r>
          </a:p>
          <a:p>
            <a:pPr algn="ctr">
              <a:spcBef>
                <a:spcPts val="1200"/>
              </a:spcBef>
              <a:defRPr/>
            </a:pPr>
            <a:r>
              <a:rPr lang="es-AR" sz="3200" b="1" i="1" dirty="0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“Fortalecimiento de los Sistemas de Compras Públicas en América Latina y el Caribe a través del uso de </a:t>
            </a:r>
            <a:r>
              <a:rPr lang="es-AR" sz="3200" b="1" i="1" dirty="0" err="1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TICs</a:t>
            </a:r>
            <a:r>
              <a:rPr lang="es-AR" sz="3200" b="1" i="1" dirty="0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y de la promoción del acceso de las </a:t>
            </a:r>
            <a:r>
              <a:rPr lang="es-AR" sz="3200" b="1" i="1" dirty="0" err="1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MIPyMEs</a:t>
            </a:r>
            <a:r>
              <a:rPr lang="es-AR" sz="3200" b="1" i="1" dirty="0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”</a:t>
            </a:r>
            <a:endParaRPr lang="uk-UA" sz="3200" b="1" i="1" dirty="0">
              <a:solidFill>
                <a:srgbClr val="0D0D0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3528" y="119675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Compradores institucionales (la decisión de compra)</a:t>
            </a:r>
            <a:endParaRPr lang="es-MX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1520" y="1772816"/>
            <a:ext cx="59766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El proceso de compra inicia con la necesidad por parte del usuario, seguido por la ejecución de la de compra –en el cual participa el comprador-, y culmina con la administración del contrato –según el país, puede ser una persona ajena al proceso de compra-.</a:t>
            </a:r>
          </a:p>
          <a:p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La implementación de convenios marco ha facilitado la inclusión de bienes/servicios sustentables al alcance de los compradores instituciones.</a:t>
            </a: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</p:txBody>
      </p:sp>
      <p:pic>
        <p:nvPicPr>
          <p:cNvPr id="7" name="Picture 16" descr="Women avatar and thought bubb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7856" y="0"/>
            <a:ext cx="1296144" cy="129614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35312" y="1484784"/>
            <a:ext cx="2267744" cy="3693319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Es importante que la creación de capacidades abarque a los diferentes involucrados.</a:t>
            </a: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Continuar aprovechando el mecanismo de convenios marco para CPS; analizar el impacto de convenio marco en </a:t>
            </a:r>
            <a:r>
              <a:rPr lang="es-MX" dirty="0" err="1" smtClean="0">
                <a:latin typeface="Calibri" pitchFamily="34" charset="0"/>
              </a:rPr>
              <a:t>MIPYMEs</a:t>
            </a:r>
            <a:r>
              <a:rPr lang="es-MX" dirty="0" smtClean="0">
                <a:latin typeface="Calibri" pitchFamily="34" charset="0"/>
              </a:rPr>
              <a:t>.</a:t>
            </a:r>
          </a:p>
        </p:txBody>
      </p:sp>
      <p:sp>
        <p:nvSpPr>
          <p:cNvPr id="9" name="Right Arrow 8"/>
          <p:cNvSpPr/>
          <p:nvPr/>
        </p:nvSpPr>
        <p:spPr>
          <a:xfrm>
            <a:off x="6228184" y="1753646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ight Arrow 11"/>
          <p:cNvSpPr/>
          <p:nvPr/>
        </p:nvSpPr>
        <p:spPr>
          <a:xfrm>
            <a:off x="6228184" y="3140968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3528" y="119675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Creación de capacidades</a:t>
            </a:r>
            <a:endParaRPr lang="es-MX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1520" y="1772816"/>
            <a:ext cx="53285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Existen vacíos de conocimientos necesarios para la efectiva implementación de CPS.</a:t>
            </a: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endParaRPr lang="es-MX" dirty="0" smtClean="0">
              <a:latin typeface="Calibri" pitchFamily="34" charset="0"/>
            </a:endParaRPr>
          </a:p>
          <a:p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 Algunos países cuentan con las guías y manuales generales para la aplicación de compras sustentables, sitios web, boletines.</a:t>
            </a: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Algunas instituciones han desarrollado prácticas exitosas, pero ese conocimiento no se comparte con otros</a:t>
            </a: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6176" y="1455162"/>
            <a:ext cx="2874872" cy="4278094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1700" dirty="0" smtClean="0">
                <a:latin typeface="Calibri" pitchFamily="34" charset="0"/>
              </a:rPr>
              <a:t>Los compradores requieren de mayor conocimiento técnico sobre la aplicación no sólo de la normativa de compra pública, sino de las leyes conexas que regulan el derecho laboral y ambiental.</a:t>
            </a:r>
          </a:p>
          <a:p>
            <a:pPr>
              <a:buFont typeface="Arial" pitchFamily="34" charset="0"/>
              <a:buChar char="•"/>
            </a:pPr>
            <a:r>
              <a:rPr lang="es-MX" sz="1700" dirty="0" smtClean="0">
                <a:latin typeface="Calibri" pitchFamily="34" charset="0"/>
              </a:rPr>
              <a:t>  Falta desarrollar herramientas técnicas específicas (por ej., seguimiento a condiciones laborales, análisis de costo total de propiedad, etc.)</a:t>
            </a:r>
          </a:p>
          <a:p>
            <a:pPr>
              <a:buFont typeface="Arial" pitchFamily="34" charset="0"/>
              <a:buChar char="•"/>
            </a:pPr>
            <a:r>
              <a:rPr lang="es-MX" sz="1700" dirty="0" smtClean="0">
                <a:latin typeface="Calibri" pitchFamily="34" charset="0"/>
              </a:rPr>
              <a:t> Fomentar el intercambio de conocimientos y buenas prácticas, a nivel nacional</a:t>
            </a:r>
          </a:p>
        </p:txBody>
      </p:sp>
      <p:sp>
        <p:nvSpPr>
          <p:cNvPr id="9" name="Right Arrow 8"/>
          <p:cNvSpPr/>
          <p:nvPr/>
        </p:nvSpPr>
        <p:spPr>
          <a:xfrm>
            <a:off x="5508104" y="1753646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ight Arrow 9"/>
          <p:cNvSpPr/>
          <p:nvPr/>
        </p:nvSpPr>
        <p:spPr>
          <a:xfrm>
            <a:off x="5508104" y="3212976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2" name="Picture 12" descr="Businesswoman ava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0"/>
            <a:ext cx="1187624" cy="1187624"/>
          </a:xfrm>
          <a:prstGeom prst="rect">
            <a:avLst/>
          </a:prstGeom>
          <a:noFill/>
        </p:spPr>
      </p:pic>
      <p:sp>
        <p:nvSpPr>
          <p:cNvPr id="13" name="Right Arrow 12"/>
          <p:cNvSpPr/>
          <p:nvPr/>
        </p:nvSpPr>
        <p:spPr>
          <a:xfrm>
            <a:off x="5436096" y="4797152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3528" y="119675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 general sobre las estrategias/planes de acción</a:t>
            </a:r>
            <a:endParaRPr lang="es-MX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1520" y="1772816"/>
            <a:ext cx="59766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Existen esfuerzos de arriba hacia abajo, así como iniciativas a nivel de instituciones específicas (ambos complementarios ).</a:t>
            </a: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76256" y="980728"/>
            <a:ext cx="2043520" cy="2185214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1700" dirty="0" smtClean="0">
                <a:latin typeface="Calibri" pitchFamily="34" charset="0"/>
              </a:rPr>
              <a:t>El intercambio de conocimientos y buenas prácticas, a nivel regional, permitiría acelerar la creación de capacidades en la región</a:t>
            </a:r>
          </a:p>
        </p:txBody>
      </p:sp>
      <p:sp>
        <p:nvSpPr>
          <p:cNvPr id="9" name="Right Arrow 8"/>
          <p:cNvSpPr/>
          <p:nvPr/>
        </p:nvSpPr>
        <p:spPr>
          <a:xfrm>
            <a:off x="6228184" y="1753646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13" name="Diagram 12"/>
          <p:cNvGraphicFramePr/>
          <p:nvPr/>
        </p:nvGraphicFramePr>
        <p:xfrm>
          <a:off x="2987824" y="3717032"/>
          <a:ext cx="3384376" cy="2264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91680" y="5013176"/>
            <a:ext cx="1115169" cy="614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35696" y="4088777"/>
            <a:ext cx="864096" cy="723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Contratações Públicas Sustentávei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16217" y="5429244"/>
            <a:ext cx="1368152" cy="518524"/>
          </a:xfrm>
          <a:prstGeom prst="rect">
            <a:avLst/>
          </a:prstGeom>
          <a:noFill/>
        </p:spPr>
      </p:pic>
      <p:pic>
        <p:nvPicPr>
          <p:cNvPr id="2055" name="Picture 7" descr="http://www.comprassustentables.cl/templates/rt_panacea_j15/images/logo/light/logo.png"/>
          <p:cNvPicPr>
            <a:picLocks noChangeAspect="1" noChangeArrowheads="1"/>
          </p:cNvPicPr>
          <p:nvPr/>
        </p:nvPicPr>
        <p:blipFill>
          <a:blip r:embed="rId10" cstate="print"/>
          <a:srcRect l="1551" t="17788" r="72087" b="11060"/>
          <a:stretch>
            <a:fillRect/>
          </a:stretch>
        </p:blipFill>
        <p:spPr bwMode="auto">
          <a:xfrm>
            <a:off x="6444208" y="4293096"/>
            <a:ext cx="2142238" cy="504056"/>
          </a:xfrm>
          <a:prstGeom prst="rect">
            <a:avLst/>
          </a:prstGeom>
          <a:noFill/>
        </p:spPr>
      </p:pic>
      <p:pic>
        <p:nvPicPr>
          <p:cNvPr id="2058" name="Picture 10" descr="PNUMABI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64088" y="2780928"/>
            <a:ext cx="731867" cy="838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23728" y="2996952"/>
            <a:ext cx="1047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Instituto Nacional de Contratación Públic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19872" y="2924944"/>
            <a:ext cx="1440160" cy="531752"/>
          </a:xfrm>
          <a:prstGeom prst="rect">
            <a:avLst/>
          </a:prstGeom>
          <a:noFill/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16217" y="3395424"/>
            <a:ext cx="936104" cy="7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23728" y="5661248"/>
            <a:ext cx="738738" cy="781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9512" y="1052736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 general sobre las estrategias/planes de acción</a:t>
            </a:r>
            <a:endParaRPr lang="es-MX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1520" y="1772816"/>
            <a:ext cx="4176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En algunos países ha tomado el liderazgo en la estrategia la autoridad ambiental, en otros el ente rector de Contratación.</a:t>
            </a: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La mayoría de las iniciativas se ha enfocado en integrar cuestiones ambientales, sin el mismo impulso en cuanto a rendimiento social, condiciones laborales, o inclusive cuestiones económicas.</a:t>
            </a:r>
          </a:p>
          <a:p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6056" y="1484784"/>
            <a:ext cx="3960440" cy="4801314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1700" dirty="0" smtClean="0">
                <a:latin typeface="Calibri" pitchFamily="34" charset="0"/>
              </a:rPr>
              <a:t> Se enfatiza que la CPS es una estrategia </a:t>
            </a:r>
            <a:r>
              <a:rPr lang="es-MX" sz="1700" u="sng" dirty="0" smtClean="0">
                <a:latin typeface="Calibri" pitchFamily="34" charset="0"/>
              </a:rPr>
              <a:t>de</a:t>
            </a:r>
            <a:r>
              <a:rPr lang="es-MX" sz="1700" dirty="0" smtClean="0">
                <a:latin typeface="Calibri" pitchFamily="34" charset="0"/>
              </a:rPr>
              <a:t> compra pública que incluye temas ambientales/sociales/económicos.   Asumirlo como un proyecto exclusivo de la autoridad ambiental podría restarle legitimidad ante los compradores públicos.</a:t>
            </a:r>
          </a:p>
          <a:p>
            <a:pPr>
              <a:buFont typeface="Arial" pitchFamily="34" charset="0"/>
              <a:buChar char="•"/>
            </a:pPr>
            <a:r>
              <a:rPr lang="es-MX" sz="1700" dirty="0" smtClean="0">
                <a:latin typeface="Calibri" pitchFamily="34" charset="0"/>
              </a:rPr>
              <a:t> Es positivo la cantidad de iniciativas que han surgido; pero todavía es necesario reforzar la “voluntad política” para brindar continuidad a estos esfuerzos y ampliar alcances.</a:t>
            </a:r>
          </a:p>
          <a:p>
            <a:pPr>
              <a:buFont typeface="Arial" pitchFamily="34" charset="0"/>
              <a:buChar char="•"/>
            </a:pPr>
            <a:r>
              <a:rPr lang="es-MX" sz="1700" dirty="0" smtClean="0">
                <a:latin typeface="Calibri" pitchFamily="34" charset="0"/>
              </a:rPr>
              <a:t>El éxito de las iniciativas se encuentra en la gradualidad y coordinación de políticas (incluyendo la participación multisectorial: ministerios de Trabajo, Ambiente, Economía, Hacienda y otros según sea apropiado en cada país, así como el sector privado)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427984" y="1700808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476250"/>
            <a:ext cx="34131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683568" y="1041023"/>
            <a:ext cx="7416824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MX" sz="2800" dirty="0" smtClean="0">
                <a:solidFill>
                  <a:srgbClr val="0D0D0D"/>
                </a:solidFill>
                <a:latin typeface="Calibri" pitchFamily="34" charset="0"/>
              </a:rPr>
              <a:t>La implementación de Compras Públicas Sostenibles en ALC muestra avances significativos y ha logrado ocupar un lugar importante en los sistemas de compra.</a:t>
            </a:r>
          </a:p>
          <a:p>
            <a:pPr algn="just"/>
            <a:endParaRPr lang="es-MX" sz="2800" dirty="0" smtClean="0">
              <a:solidFill>
                <a:srgbClr val="0D0D0D"/>
              </a:solidFill>
              <a:latin typeface="Calibri" pitchFamily="34" charset="0"/>
            </a:endParaRPr>
          </a:p>
          <a:p>
            <a:pPr algn="just"/>
            <a:r>
              <a:rPr lang="es-MX" sz="2800" dirty="0" smtClean="0">
                <a:solidFill>
                  <a:srgbClr val="0D0D0D"/>
                </a:solidFill>
                <a:latin typeface="Calibri" pitchFamily="34" charset="0"/>
              </a:rPr>
              <a:t>Se percibe un gran interés tanto a nivel de los países como a nivel internacional, por apoyar en el tema, por lo que es importante que los países se preparen para aprovechar esta tendencia y  crear sinergias que faciliten la implementación regional. </a:t>
            </a:r>
          </a:p>
          <a:p>
            <a:pPr algn="just"/>
            <a:endParaRPr lang="es-MX" sz="2800" b="1" dirty="0" smtClean="0">
              <a:solidFill>
                <a:srgbClr val="0D0D0D"/>
              </a:solidFill>
              <a:latin typeface="Calibri" pitchFamily="34" charset="0"/>
              <a:cs typeface="Arial" charset="0"/>
            </a:endParaRPr>
          </a:p>
          <a:p>
            <a:pPr algn="just"/>
            <a:endParaRPr lang="es-ES" sz="3600" b="1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476250"/>
            <a:ext cx="34131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2267744" y="2924944"/>
            <a:ext cx="4607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400" b="1" i="1" dirty="0" err="1" smtClean="0">
                <a:solidFill>
                  <a:srgbClr val="0D0D0D"/>
                </a:solidFill>
              </a:rPr>
              <a:t>saguilar</a:t>
            </a:r>
            <a:r>
              <a:rPr lang="en-US" sz="2400" b="1" i="1" dirty="0" smtClean="0">
                <a:solidFill>
                  <a:srgbClr val="0D0D0D"/>
                </a:solidFill>
              </a:rPr>
              <a:t>@</a:t>
            </a:r>
            <a:r>
              <a:rPr lang="en-US" sz="2400" b="1" i="1" dirty="0" err="1" smtClean="0">
                <a:solidFill>
                  <a:srgbClr val="0D0D0D"/>
                </a:solidFill>
              </a:rPr>
              <a:t>cegesti.org</a:t>
            </a:r>
            <a:r>
              <a:rPr lang="en-US" sz="2400" b="1" i="1" dirty="0" smtClean="0">
                <a:solidFill>
                  <a:srgbClr val="0D0D0D"/>
                </a:solidFill>
              </a:rPr>
              <a:t> </a:t>
            </a:r>
            <a:endParaRPr lang="es-ES" sz="3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55576" y="1628800"/>
            <a:ext cx="7561263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es-AR" sz="3200" b="1" i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Gracias por su atención</a:t>
            </a:r>
            <a:endParaRPr lang="uk-UA" sz="3200" b="1" i="1" dirty="0">
              <a:solidFill>
                <a:srgbClr val="0D0D0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5" name="Picture 4" descr="macroLOGO27-09-2010 copy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3356992"/>
            <a:ext cx="1428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476250"/>
            <a:ext cx="34131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4211960" y="3933056"/>
            <a:ext cx="46079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" sz="2400" b="1" i="1" dirty="0" smtClean="0">
                <a:solidFill>
                  <a:srgbClr val="0D0D0D"/>
                </a:solidFill>
              </a:rPr>
              <a:t>Sylvia Elena Aguilar Camacho</a:t>
            </a:r>
          </a:p>
          <a:p>
            <a:pPr algn="r"/>
            <a:r>
              <a:rPr lang="es-ES" sz="2000" b="1" i="1" dirty="0" smtClean="0">
                <a:solidFill>
                  <a:srgbClr val="0D0D0D"/>
                </a:solidFill>
                <a:cs typeface="Arial" charset="0"/>
              </a:rPr>
              <a:t>Coordinadora Ambiente y Desarrollo</a:t>
            </a:r>
          </a:p>
          <a:p>
            <a:pPr algn="r"/>
            <a:r>
              <a:rPr lang="es-ES" sz="2000" b="1" i="1" dirty="0" smtClean="0">
                <a:solidFill>
                  <a:srgbClr val="0D0D0D"/>
                </a:solidFill>
                <a:cs typeface="Arial" charset="0"/>
              </a:rPr>
              <a:t>Fundación CEGESTI</a:t>
            </a:r>
            <a:endParaRPr lang="es-E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55576" y="1628800"/>
            <a:ext cx="7561263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es-AR" sz="3200" b="1" i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Compras Públicas Sostenibles en </a:t>
            </a:r>
          </a:p>
          <a:p>
            <a:pPr algn="ctr">
              <a:spcBef>
                <a:spcPts val="1200"/>
              </a:spcBef>
              <a:defRPr/>
            </a:pPr>
            <a:r>
              <a:rPr lang="es-AR" sz="3200" b="1" i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América Latina y el Caribe</a:t>
            </a:r>
            <a:endParaRPr lang="uk-UA" sz="3200" b="1" i="1" dirty="0">
              <a:solidFill>
                <a:srgbClr val="0D0D0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-27384"/>
            <a:ext cx="9180512" cy="868362"/>
          </a:xfrm>
          <a:prstGeom prst="rect">
            <a:avLst/>
          </a:prstGeom>
          <a:solidFill>
            <a:srgbClr val="31792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s-C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Compras </a:t>
            </a:r>
            <a:r>
              <a:rPr lang="es-C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públicas </a:t>
            </a:r>
            <a:r>
              <a:rPr lang="es-CR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sostenibles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96900" y="1295400"/>
            <a:ext cx="5219700" cy="4495800"/>
          </a:xfrm>
          <a:prstGeom prst="ellipse">
            <a:avLst/>
          </a:prstGeom>
          <a:solidFill>
            <a:srgbClr val="CCCC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4" name="Oval 3"/>
          <p:cNvSpPr/>
          <p:nvPr/>
        </p:nvSpPr>
        <p:spPr>
          <a:xfrm>
            <a:off x="3505200" y="1295400"/>
            <a:ext cx="5219700" cy="4495800"/>
          </a:xfrm>
          <a:prstGeom prst="ellipse">
            <a:avLst/>
          </a:prstGeom>
          <a:solidFill>
            <a:srgbClr val="62E434">
              <a:alpha val="62353"/>
            </a:srgb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sz="200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821113" y="2060848"/>
            <a:ext cx="1690687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900" b="1" u="sng" dirty="0" smtClean="0">
                <a:latin typeface="Calibri" pitchFamily="34" charset="0"/>
              </a:rPr>
              <a:t>Condiciones laborales</a:t>
            </a:r>
            <a:r>
              <a:rPr lang="es-ES_tradnl" sz="1900" dirty="0" smtClean="0">
                <a:latin typeface="Calibri" pitchFamily="34" charset="0"/>
              </a:rPr>
              <a:t>: seguro social, salud </a:t>
            </a:r>
            <a:r>
              <a:rPr lang="es-ES_tradnl" sz="1900" dirty="0">
                <a:latin typeface="Calibri" pitchFamily="34" charset="0"/>
              </a:rPr>
              <a:t>y </a:t>
            </a:r>
            <a:r>
              <a:rPr lang="es-ES_tradnl" sz="1900" dirty="0" smtClean="0">
                <a:latin typeface="Calibri" pitchFamily="34" charset="0"/>
              </a:rPr>
              <a:t>seguridad </a:t>
            </a:r>
            <a:r>
              <a:rPr lang="es-ES_tradnl" sz="1900" dirty="0">
                <a:latin typeface="Calibri" pitchFamily="34" charset="0"/>
              </a:rPr>
              <a:t>ocupacional, pago a tiempo, salario mínimo</a:t>
            </a:r>
            <a:r>
              <a:rPr lang="es-ES_tradnl" sz="1900" dirty="0" smtClean="0">
                <a:latin typeface="Calibri" pitchFamily="34" charset="0"/>
              </a:rPr>
              <a:t>, entre otros.</a:t>
            </a:r>
            <a:endParaRPr lang="es-MX" sz="1900" dirty="0">
              <a:latin typeface="Calibri" pitchFamily="34" charset="0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5816600" y="5937250"/>
            <a:ext cx="27835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000">
                <a:latin typeface="Calibri" pitchFamily="34" charset="0"/>
              </a:rPr>
              <a:t>Compras Públicas Verdes</a:t>
            </a:r>
            <a:endParaRPr lang="es-MX" sz="2000">
              <a:latin typeface="Calibri" pitchFamily="34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133475" y="5903913"/>
            <a:ext cx="29056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000" dirty="0">
                <a:latin typeface="Calibri" pitchFamily="34" charset="0"/>
              </a:rPr>
              <a:t>Compras Públicas Sociales</a:t>
            </a:r>
            <a:endParaRPr lang="es-MX" sz="2000" dirty="0">
              <a:latin typeface="Calibri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724128" y="1983898"/>
            <a:ext cx="2679700" cy="389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s-MX" sz="1900" b="1" u="sng" dirty="0">
                <a:latin typeface="Calibri" pitchFamily="34" charset="0"/>
                <a:cs typeface="Times New Roman" pitchFamily="18" charset="0"/>
              </a:rPr>
              <a:t>Minimización de </a:t>
            </a:r>
            <a:r>
              <a:rPr lang="es-MX" sz="1900" b="1" u="sng" dirty="0" smtClean="0">
                <a:latin typeface="Calibri" pitchFamily="34" charset="0"/>
                <a:cs typeface="Times New Roman" pitchFamily="18" charset="0"/>
              </a:rPr>
              <a:t>impacto ambiental </a:t>
            </a:r>
            <a:r>
              <a:rPr lang="es-MX" sz="1900" dirty="0" smtClean="0">
                <a:latin typeface="Calibri" pitchFamily="34" charset="0"/>
                <a:cs typeface="Times New Roman" pitchFamily="18" charset="0"/>
              </a:rPr>
              <a:t>en el ciclo </a:t>
            </a:r>
            <a:r>
              <a:rPr lang="es-MX" sz="1900" dirty="0">
                <a:latin typeface="Calibri" pitchFamily="34" charset="0"/>
                <a:cs typeface="Times New Roman" pitchFamily="18" charset="0"/>
              </a:rPr>
              <a:t>de vida del </a:t>
            </a:r>
            <a:r>
              <a:rPr lang="es-MX" sz="1900" dirty="0" smtClean="0">
                <a:latin typeface="Calibri" pitchFamily="34" charset="0"/>
                <a:cs typeface="Times New Roman" pitchFamily="18" charset="0"/>
              </a:rPr>
              <a:t>bien/servicio: menos residuos</a:t>
            </a:r>
            <a:r>
              <a:rPr lang="es-MX" sz="1900" dirty="0">
                <a:latin typeface="Calibri" pitchFamily="34" charset="0"/>
                <a:cs typeface="Times New Roman" pitchFamily="18" charset="0"/>
              </a:rPr>
              <a:t>, </a:t>
            </a:r>
            <a:r>
              <a:rPr lang="es-MX" sz="1900" dirty="0" smtClean="0">
                <a:latin typeface="Calibri" pitchFamily="34" charset="0"/>
                <a:cs typeface="Times New Roman" pitchFamily="18" charset="0"/>
              </a:rPr>
              <a:t>menos consumo</a:t>
            </a:r>
            <a:r>
              <a:rPr lang="es-MX" sz="1900" dirty="0">
                <a:latin typeface="Calibri" pitchFamily="34" charset="0"/>
                <a:cs typeface="Times New Roman" pitchFamily="18" charset="0"/>
              </a:rPr>
              <a:t>, </a:t>
            </a:r>
            <a:r>
              <a:rPr lang="es-MX" sz="1900" dirty="0" smtClean="0">
                <a:latin typeface="Calibri" pitchFamily="34" charset="0"/>
                <a:cs typeface="Times New Roman" pitchFamily="18" charset="0"/>
              </a:rPr>
              <a:t>alternativas </a:t>
            </a:r>
            <a:r>
              <a:rPr lang="es-MX" sz="1900" dirty="0">
                <a:latin typeface="Calibri" pitchFamily="34" charset="0"/>
                <a:cs typeface="Times New Roman" pitchFamily="18" charset="0"/>
              </a:rPr>
              <a:t>realizadas con productos reciclados o que provengan de recursos renovables gestionados de forma sostenible, entre otros.</a:t>
            </a:r>
          </a:p>
          <a:p>
            <a:pPr eaLnBrk="0" hangingPunct="0"/>
            <a:endParaRPr lang="es-ES" sz="19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994296" y="2276872"/>
            <a:ext cx="2641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Font typeface="Symbol" pitchFamily="18" charset="2"/>
              <a:buNone/>
            </a:pPr>
            <a:r>
              <a:rPr lang="es-MX" sz="2000" b="1" u="sng" dirty="0" smtClean="0">
                <a:latin typeface="Calibri" pitchFamily="34" charset="0"/>
                <a:cs typeface="Times New Roman" pitchFamily="18" charset="0"/>
              </a:rPr>
              <a:t>Retorno social</a:t>
            </a:r>
            <a:r>
              <a:rPr lang="es-MX" sz="2000" dirty="0" smtClean="0">
                <a:latin typeface="Calibri" pitchFamily="34" charset="0"/>
                <a:cs typeface="Times New Roman" pitchFamily="18" charset="0"/>
              </a:rPr>
              <a:t>: </a:t>
            </a:r>
          </a:p>
          <a:p>
            <a:pPr eaLnBrk="0" hangingPunct="0">
              <a:buFont typeface="Symbol" pitchFamily="18" charset="2"/>
              <a:buNone/>
            </a:pPr>
            <a:r>
              <a:rPr lang="es-MX" sz="2000" dirty="0" smtClean="0">
                <a:latin typeface="Calibri" pitchFamily="34" charset="0"/>
                <a:cs typeface="Times New Roman" pitchFamily="18" charset="0"/>
              </a:rPr>
              <a:t>Fomento </a:t>
            </a:r>
            <a:r>
              <a:rPr lang="es-MX" sz="2000" dirty="0">
                <a:latin typeface="Calibri" pitchFamily="34" charset="0"/>
                <a:cs typeface="Times New Roman" pitchFamily="18" charset="0"/>
              </a:rPr>
              <a:t>de la inserción socio laboral de personas en riesgo de exclusión, igualdad de oportunidades, apoyo a PYME, entre otros</a:t>
            </a:r>
            <a:endParaRPr lang="es-ES" sz="2000" dirty="0">
              <a:latin typeface="Calibri" pitchFamily="34" charset="0"/>
            </a:endParaRPr>
          </a:p>
        </p:txBody>
      </p:sp>
      <p:pic>
        <p:nvPicPr>
          <p:cNvPr id="10" name="Picture 8" descr="MCj0426052000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68191" y="-24210"/>
            <a:ext cx="84223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271124" y="-27384"/>
            <a:ext cx="1872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chemeClr val="bg1"/>
                </a:solidFill>
                <a:latin typeface="Calibri" pitchFamily="34" charset="0"/>
              </a:rPr>
              <a:t>Mejor valor por el dinero</a:t>
            </a:r>
            <a:endParaRPr lang="es-MX" sz="2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4355976" cy="908720"/>
          </a:xfrm>
        </p:spPr>
        <p:txBody>
          <a:bodyPr>
            <a:normAutofit/>
          </a:bodyPr>
          <a:lstStyle/>
          <a:p>
            <a:pPr algn="l"/>
            <a:r>
              <a:rPr lang="es-ES_tradnl" sz="3200" dirty="0" smtClean="0">
                <a:latin typeface="Calibri" pitchFamily="34" charset="0"/>
              </a:rPr>
              <a:t>Actores involucrados</a:t>
            </a:r>
            <a:endParaRPr lang="es-MX" sz="32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0921" y="2996952"/>
            <a:ext cx="21620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Decisión de compra en </a:t>
            </a:r>
          </a:p>
          <a:p>
            <a:pPr algn="ctr"/>
            <a:r>
              <a:rPr lang="es-ES_tradnl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el Sector Público</a:t>
            </a:r>
            <a:endParaRPr lang="es-MX" sz="16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pic>
        <p:nvPicPr>
          <p:cNvPr id="6" name="Picture 4" descr="Construction worker ava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0"/>
            <a:ext cx="1540768" cy="1540768"/>
          </a:xfrm>
          <a:prstGeom prst="rect">
            <a:avLst/>
          </a:prstGeom>
          <a:noFill/>
        </p:spPr>
      </p:pic>
      <p:pic>
        <p:nvPicPr>
          <p:cNvPr id="7" name="Picture 6" descr="Businesswoman avat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248" y="0"/>
            <a:ext cx="1396752" cy="1396752"/>
          </a:xfrm>
          <a:prstGeom prst="rect">
            <a:avLst/>
          </a:prstGeom>
          <a:noFill/>
        </p:spPr>
      </p:pic>
      <p:cxnSp>
        <p:nvCxnSpPr>
          <p:cNvPr id="8" name="Shape 7"/>
          <p:cNvCxnSpPr>
            <a:endCxn id="6" idx="2"/>
          </p:cNvCxnSpPr>
          <p:nvPr/>
        </p:nvCxnSpPr>
        <p:spPr>
          <a:xfrm flipV="1">
            <a:off x="5392688" y="1540768"/>
            <a:ext cx="1821904" cy="75040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hape 8"/>
          <p:cNvCxnSpPr>
            <a:endCxn id="7" idx="2"/>
          </p:cNvCxnSpPr>
          <p:nvPr/>
        </p:nvCxnSpPr>
        <p:spPr>
          <a:xfrm flipV="1">
            <a:off x="5392688" y="1396752"/>
            <a:ext cx="3052936" cy="89442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80312" y="0"/>
            <a:ext cx="8876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smtClean="0">
                <a:latin typeface="Calibri" pitchFamily="34" charset="0"/>
              </a:rPr>
              <a:t>Empresas</a:t>
            </a:r>
            <a:endParaRPr lang="es-MX" sz="14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0152" y="2348880"/>
            <a:ext cx="26618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smtClean="0">
                <a:latin typeface="Calibri" pitchFamily="34" charset="0"/>
              </a:rPr>
              <a:t>Contratación de bienes y servicios</a:t>
            </a:r>
            <a:endParaRPr lang="es-MX" sz="1400" dirty="0">
              <a:latin typeface="Calibri" pitchFamily="34" charset="0"/>
            </a:endParaRPr>
          </a:p>
        </p:txBody>
      </p:sp>
      <p:pic>
        <p:nvPicPr>
          <p:cNvPr id="12" name="Picture 8" descr="Businesswoman avatar"/>
          <p:cNvPicPr>
            <a:picLocks noChangeAspect="1" noChangeArrowheads="1"/>
          </p:cNvPicPr>
          <p:nvPr/>
        </p:nvPicPr>
        <p:blipFill>
          <a:blip r:embed="rId4" cstate="print"/>
          <a:srcRect r="11938"/>
          <a:stretch>
            <a:fillRect/>
          </a:stretch>
        </p:blipFill>
        <p:spPr bwMode="auto">
          <a:xfrm>
            <a:off x="0" y="1124744"/>
            <a:ext cx="1218928" cy="1384176"/>
          </a:xfrm>
          <a:prstGeom prst="rect">
            <a:avLst/>
          </a:prstGeom>
          <a:noFill/>
        </p:spPr>
      </p:pic>
      <p:cxnSp>
        <p:nvCxnSpPr>
          <p:cNvPr id="13" name="Elbow Connector 12"/>
          <p:cNvCxnSpPr>
            <a:stCxn id="12" idx="3"/>
            <a:endCxn id="5" idx="1"/>
          </p:cNvCxnSpPr>
          <p:nvPr/>
        </p:nvCxnSpPr>
        <p:spPr>
          <a:xfrm>
            <a:off x="1218928" y="1816832"/>
            <a:ext cx="2291993" cy="14725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79972" y="1827981"/>
            <a:ext cx="11478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latin typeface="Calibri" pitchFamily="34" charset="0"/>
              </a:rPr>
              <a:t>Emiten normativa sobre compras públicas /Rectoría</a:t>
            </a:r>
            <a:endParaRPr lang="es-MX" sz="1400" dirty="0">
              <a:latin typeface="Calibri" pitchFamily="34" charset="0"/>
            </a:endParaRPr>
          </a:p>
        </p:txBody>
      </p:sp>
      <p:pic>
        <p:nvPicPr>
          <p:cNvPr id="15" name="Picture 10" descr="avatars,businesses,businessmen,businesspeople,clipped images,computer monitors,computers,computing,cropped images,cropped pictures,heads,icons,males,men,monitors,offices,persons,PNG,technologies,transparent background"/>
          <p:cNvPicPr>
            <a:picLocks noChangeAspect="1" noChangeArrowheads="1"/>
          </p:cNvPicPr>
          <p:nvPr/>
        </p:nvPicPr>
        <p:blipFill>
          <a:blip r:embed="rId5" cstate="print"/>
          <a:srcRect l="16442" t="18421" r="23273" b="18421"/>
          <a:stretch>
            <a:fillRect/>
          </a:stretch>
        </p:blipFill>
        <p:spPr bwMode="auto">
          <a:xfrm>
            <a:off x="7559824" y="3140968"/>
            <a:ext cx="1584176" cy="1728192"/>
          </a:xfrm>
          <a:prstGeom prst="rect">
            <a:avLst/>
          </a:prstGeom>
          <a:noFill/>
        </p:spPr>
      </p:pic>
      <p:cxnSp>
        <p:nvCxnSpPr>
          <p:cNvPr id="16" name="Elbow Connector 15"/>
          <p:cNvCxnSpPr>
            <a:stCxn id="15" idx="1"/>
            <a:endCxn id="5" idx="3"/>
          </p:cNvCxnSpPr>
          <p:nvPr/>
        </p:nvCxnSpPr>
        <p:spPr>
          <a:xfrm rot="10800000">
            <a:off x="5672988" y="3289340"/>
            <a:ext cx="1886836" cy="7157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76256" y="2924944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latin typeface="Calibri" pitchFamily="34" charset="0"/>
              </a:rPr>
              <a:t>Facilitan plataforma para contratación administrativa</a:t>
            </a:r>
            <a:endParaRPr lang="es-MX" sz="1400" dirty="0">
              <a:latin typeface="Calibri" pitchFamily="34" charset="0"/>
            </a:endParaRPr>
          </a:p>
        </p:txBody>
      </p:sp>
      <p:pic>
        <p:nvPicPr>
          <p:cNvPr id="18" name="Picture 12" descr="Businesswoman avat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5776" y="5080992"/>
            <a:ext cx="1340768" cy="1340768"/>
          </a:xfrm>
          <a:prstGeom prst="rect">
            <a:avLst/>
          </a:prstGeom>
          <a:noFill/>
        </p:spPr>
      </p:pic>
      <p:pic>
        <p:nvPicPr>
          <p:cNvPr id="19" name="Picture 14" descr="Judge avata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5013176"/>
            <a:ext cx="1440160" cy="1368152"/>
          </a:xfrm>
          <a:prstGeom prst="rect">
            <a:avLst/>
          </a:prstGeom>
          <a:noFill/>
        </p:spPr>
      </p:pic>
      <p:cxnSp>
        <p:nvCxnSpPr>
          <p:cNvPr id="20" name="Elbow Connector 19"/>
          <p:cNvCxnSpPr>
            <a:stCxn id="19" idx="0"/>
            <a:endCxn id="5" idx="2"/>
          </p:cNvCxnSpPr>
          <p:nvPr/>
        </p:nvCxnSpPr>
        <p:spPr>
          <a:xfrm rot="16200000" flipV="1">
            <a:off x="5306414" y="2867269"/>
            <a:ext cx="1431449" cy="28603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68144" y="443711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latin typeface="Calibri" pitchFamily="34" charset="0"/>
              </a:rPr>
              <a:t>Fiscalización, impugnación</a:t>
            </a:r>
            <a:endParaRPr lang="es-MX" sz="1400" dirty="0"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1840" y="436510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latin typeface="Calibri" pitchFamily="34" charset="0"/>
              </a:rPr>
              <a:t>Crean capacidades </a:t>
            </a:r>
            <a:endParaRPr lang="es-MX" sz="1400" dirty="0">
              <a:latin typeface="Calibri" pitchFamily="34" charset="0"/>
            </a:endParaRPr>
          </a:p>
        </p:txBody>
      </p:sp>
      <p:pic>
        <p:nvPicPr>
          <p:cNvPr id="23" name="Picture 16" descr="Women avatar and thought bubble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2" y="1268760"/>
            <a:ext cx="1756792" cy="1756792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3059832" y="1340768"/>
            <a:ext cx="75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smtClean="0">
                <a:latin typeface="Calibri" pitchFamily="34" charset="0"/>
              </a:rPr>
              <a:t>Usuario</a:t>
            </a:r>
            <a:endParaRPr lang="es-MX" sz="1400" dirty="0">
              <a:latin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67944" y="1340768"/>
            <a:ext cx="1947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smtClean="0">
                <a:latin typeface="Calibri" pitchFamily="34" charset="0"/>
              </a:rPr>
              <a:t>Comprador institucional</a:t>
            </a:r>
            <a:endParaRPr lang="es-MX" sz="1400" dirty="0">
              <a:latin typeface="Calibri" pitchFamily="34" charset="0"/>
            </a:endParaRPr>
          </a:p>
        </p:txBody>
      </p:sp>
      <p:cxnSp>
        <p:nvCxnSpPr>
          <p:cNvPr id="26" name="Shape 25"/>
          <p:cNvCxnSpPr/>
          <p:nvPr/>
        </p:nvCxnSpPr>
        <p:spPr>
          <a:xfrm flipV="1">
            <a:off x="3923928" y="3501008"/>
            <a:ext cx="547464" cy="224654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18" descr="Businesswoman avata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4077072"/>
            <a:ext cx="1440160" cy="1440160"/>
          </a:xfrm>
          <a:prstGeom prst="rect">
            <a:avLst/>
          </a:prstGeom>
          <a:noFill/>
        </p:spPr>
      </p:pic>
      <p:cxnSp>
        <p:nvCxnSpPr>
          <p:cNvPr id="28" name="Elbow Connector 27"/>
          <p:cNvCxnSpPr>
            <a:stCxn id="27" idx="3"/>
          </p:cNvCxnSpPr>
          <p:nvPr/>
        </p:nvCxnSpPr>
        <p:spPr>
          <a:xfrm flipV="1">
            <a:off x="1691680" y="3429000"/>
            <a:ext cx="1656184" cy="1368152"/>
          </a:xfrm>
          <a:prstGeom prst="bentConnector3">
            <a:avLst>
              <a:gd name="adj1" fmla="val 6400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331640" y="3916794"/>
            <a:ext cx="151216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latin typeface="Calibri" pitchFamily="34" charset="0"/>
              </a:rPr>
              <a:t>Emiten otra normativa que afecta compra pública (por ej., Ambiente, Trabajo, PYMEs, etc.)</a:t>
            </a:r>
            <a:endParaRPr lang="es-MX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 smtClean="0"/>
              <a:t>Situación en América Latina y el Caribe</a:t>
            </a:r>
            <a:endParaRPr lang="es-MX" dirty="0"/>
          </a:p>
        </p:txBody>
      </p:sp>
      <p:pic>
        <p:nvPicPr>
          <p:cNvPr id="1026" name="Picture 2" descr="C:\Users\aguilasy\AppData\Local\Microsoft\Windows\Temporary Internet Files\Low\Content.IE5\8LR4UX0H\MC900438063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492896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8" descr="Businesswoman avatar"/>
          <p:cNvPicPr>
            <a:picLocks noChangeAspect="1" noChangeArrowheads="1"/>
          </p:cNvPicPr>
          <p:nvPr/>
        </p:nvPicPr>
        <p:blipFill>
          <a:blip r:embed="rId2" cstate="print"/>
          <a:srcRect r="11938"/>
          <a:stretch>
            <a:fillRect/>
          </a:stretch>
        </p:blipFill>
        <p:spPr bwMode="auto">
          <a:xfrm>
            <a:off x="8026708" y="0"/>
            <a:ext cx="1117291" cy="126876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51520" y="112474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Normativa sobre compras públicas / Rectoría</a:t>
            </a:r>
            <a:endParaRPr lang="es-MX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1520" y="1753646"/>
            <a:ext cx="57606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40.6% de los países establecen algún tipo de regulación de compras sostenibles: </a:t>
            </a:r>
            <a:r>
              <a:rPr lang="es-MX" sz="1600" dirty="0" smtClean="0">
                <a:latin typeface="Calibri" pitchFamily="34" charset="0"/>
              </a:rPr>
              <a:t>algunas incluyen factores ambientales entre los criterios de evaluación de ofertas; otras prohíben o regulan la adquisición de determinados elementos o sustancias; otras establecen el uso obligatorio de estudios de impacto ambiental (en general para obra pública); otras establecen un principio de sustentabilidad ambiental para las políticas de compras, para los contratos o como objetivo general de la ley; en el caso de Venezuela, se establece el denominado “compromiso de responsabilidad social”.  Destaca Ecuador, que regula las compras sustentables directamente a través de su norma constitucional.</a:t>
            </a: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50% de los países cuenta con un único rector, y 50% distribuye funciones entre diversos organismos </a:t>
            </a:r>
          </a:p>
          <a:p>
            <a:pPr>
              <a:buFont typeface="Arial" pitchFamily="34" charset="0"/>
              <a:buChar char="•"/>
            </a:pPr>
            <a:endParaRPr lang="es-MX" dirty="0">
              <a:latin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0" y="6257836"/>
            <a:ext cx="9144000" cy="6001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s-MX" sz="1100" dirty="0" smtClean="0"/>
              <a:t>Antigua y Barbuda , Argentina, Bahamas, Barbados, Belice, Bolivia, Brasil, Chile, Colombia, Costa Rica, Dominica, Ecuador, El Salvador, </a:t>
            </a:r>
            <a:r>
              <a:rPr lang="es-MX" sz="1100" dirty="0" err="1" smtClean="0"/>
              <a:t>Grenada</a:t>
            </a:r>
            <a:r>
              <a:rPr lang="es-MX" sz="1100" dirty="0" smtClean="0"/>
              <a:t>, Guatemala, Guyana, Haití, Honduras, Jamaica, México, Nicaragua, Panamá, Paraguay, Perú, República Dominicana, San </a:t>
            </a:r>
            <a:r>
              <a:rPr lang="es-MX" sz="1100" dirty="0" err="1" smtClean="0"/>
              <a:t>Kitts</a:t>
            </a:r>
            <a:r>
              <a:rPr lang="es-MX" sz="1100" dirty="0" smtClean="0"/>
              <a:t> y </a:t>
            </a:r>
            <a:r>
              <a:rPr lang="es-MX" sz="1100" dirty="0" err="1" smtClean="0"/>
              <a:t>Nevis</a:t>
            </a:r>
            <a:r>
              <a:rPr lang="es-MX" sz="1100" dirty="0" smtClean="0"/>
              <a:t>, Santa Lucía, San Vicente y las Granadinas, Surinam, Trinidad y Tobago, Uruguay y Venezuela.</a:t>
            </a:r>
            <a:endParaRPr lang="es-MX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6876256" y="1628800"/>
            <a:ext cx="2267744" cy="4585871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Otorgan legitimidad a la adopción de criterios de sostenibilidad </a:t>
            </a:r>
            <a:r>
              <a:rPr lang="es-MX" sz="1600" dirty="0" smtClean="0">
                <a:latin typeface="Calibri" pitchFamily="34" charset="0"/>
              </a:rPr>
              <a:t>(aunque usualmente “permiten”, pero no “requieren” su adopción, por lo que se requiere más que solamente normativa)</a:t>
            </a: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Dificulta la implementación de CPS </a:t>
            </a:r>
            <a:r>
              <a:rPr lang="es-MX" sz="1600" dirty="0" smtClean="0">
                <a:latin typeface="Calibri" pitchFamily="34" charset="0"/>
              </a:rPr>
              <a:t>(recursos y personal para pliegos únicos, estadísticas, capacitación, </a:t>
            </a:r>
            <a:r>
              <a:rPr lang="es-MX" sz="1600" dirty="0" err="1" smtClean="0">
                <a:latin typeface="Calibri" pitchFamily="34" charset="0"/>
              </a:rPr>
              <a:t>etc</a:t>
            </a:r>
            <a:r>
              <a:rPr lang="es-MX" sz="1600" dirty="0" smtClean="0">
                <a:latin typeface="Calibri" pitchFamily="34" charset="0"/>
              </a:rPr>
              <a:t>)</a:t>
            </a:r>
            <a:r>
              <a:rPr lang="es-MX" dirty="0" smtClean="0">
                <a:latin typeface="Calibri" pitchFamily="34" charset="0"/>
              </a:rPr>
              <a:t> </a:t>
            </a:r>
          </a:p>
        </p:txBody>
      </p:sp>
      <p:sp>
        <p:nvSpPr>
          <p:cNvPr id="33" name="Right Arrow 32"/>
          <p:cNvSpPr/>
          <p:nvPr/>
        </p:nvSpPr>
        <p:spPr>
          <a:xfrm>
            <a:off x="6228184" y="1753646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Right Arrow 33"/>
          <p:cNvSpPr/>
          <p:nvPr/>
        </p:nvSpPr>
        <p:spPr>
          <a:xfrm>
            <a:off x="6228184" y="4777982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51520" y="119675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Otra normativa que afecta compra pública </a:t>
            </a:r>
            <a:endParaRPr lang="es-MX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3528" y="1844824"/>
            <a:ext cx="50405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La compra pública no siempre se vincula con otra normativa ambiental, sanitaria, laboral, social.   Por ejemplo, compra pública de productos sanitarios no registrados ante la Autoridad de Salud, contratación de servicios a precios que no cubren salarios mínimos de trabajadores,  servicios prestados donde el Administrador sabe que no se cumplen derechos laborales a los empleados (pero “no puede hacer nada al respecto”) compra de productos de madera hechos con especies declaradas en veda total de aprovechamiento, entre otras situaciones.</a:t>
            </a:r>
          </a:p>
          <a:p>
            <a:pPr>
              <a:buFont typeface="Arial" pitchFamily="34" charset="0"/>
              <a:buChar char="•"/>
            </a:pPr>
            <a:endParaRPr lang="es-MX" dirty="0">
              <a:latin typeface="Calibri" pitchFamily="34" charset="0"/>
            </a:endParaRPr>
          </a:p>
        </p:txBody>
      </p:sp>
      <p:pic>
        <p:nvPicPr>
          <p:cNvPr id="6" name="Picture 18" descr="Businesswoman ava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9864" y="0"/>
            <a:ext cx="1224136" cy="122413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17608" y="1628800"/>
            <a:ext cx="2874872" cy="3139321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Apoyo al cumplimiento de la normativa </a:t>
            </a:r>
            <a:r>
              <a:rPr lang="es-MX" u="sng" dirty="0" smtClean="0">
                <a:latin typeface="Calibri" pitchFamily="34" charset="0"/>
              </a:rPr>
              <a:t>ya existente </a:t>
            </a:r>
            <a:r>
              <a:rPr lang="es-MX" dirty="0" smtClean="0">
                <a:latin typeface="Calibri" pitchFamily="34" charset="0"/>
              </a:rPr>
              <a:t>debería ser un objetivo de CPS.</a:t>
            </a: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 Los compradores usualmente no tienen fácil acceso a la normativa </a:t>
            </a:r>
            <a:r>
              <a:rPr lang="es-MX" smtClean="0">
                <a:latin typeface="Calibri" pitchFamily="34" charset="0"/>
              </a:rPr>
              <a:t>(generalmente dispersa</a:t>
            </a:r>
            <a:r>
              <a:rPr lang="es-MX" dirty="0" smtClean="0">
                <a:latin typeface="Calibri" pitchFamily="34" charset="0"/>
              </a:rPr>
              <a:t>) que afecta los bienes/servicios que comprarán.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364088" y="184482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87624" y="119675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Empresas (oferta de bienes y servicios)</a:t>
            </a:r>
            <a:endParaRPr lang="es-MX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4" descr="Construction worker ava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5648" y="0"/>
            <a:ext cx="1124744" cy="1124744"/>
          </a:xfrm>
          <a:prstGeom prst="rect">
            <a:avLst/>
          </a:prstGeom>
          <a:noFill/>
        </p:spPr>
      </p:pic>
      <p:pic>
        <p:nvPicPr>
          <p:cNvPr id="8" name="Picture 7" descr="Businesswoman avat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111561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51520" y="1772816"/>
            <a:ext cx="51125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 Las MIPYMES tiene dificultades para cumplir con regulaciones ambientales/laborales.</a:t>
            </a: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La existencia de sellos y </a:t>
            </a:r>
            <a:r>
              <a:rPr lang="es-MX" dirty="0" err="1" smtClean="0">
                <a:latin typeface="Calibri" pitchFamily="34" charset="0"/>
              </a:rPr>
              <a:t>ecoetiquetas</a:t>
            </a:r>
            <a:r>
              <a:rPr lang="es-MX" dirty="0" smtClean="0">
                <a:latin typeface="Calibri" pitchFamily="34" charset="0"/>
              </a:rPr>
              <a:t> es poco significativa en la región.</a:t>
            </a: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No existe suficiente oferta de bienes / servicios sustentables</a:t>
            </a: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endParaRPr lang="es-ES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2160" y="1484784"/>
            <a:ext cx="3090896" cy="4770537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1600" dirty="0" smtClean="0">
                <a:latin typeface="Calibri" pitchFamily="34" charset="0"/>
              </a:rPr>
              <a:t> Se debe conciliar el apoyo a MIPYMES con estrategia de compra verde, condiciones laborales, impacto social.</a:t>
            </a:r>
          </a:p>
          <a:p>
            <a:pPr>
              <a:buFont typeface="Arial" pitchFamily="34" charset="0"/>
              <a:buChar char="•"/>
            </a:pPr>
            <a:endParaRPr lang="es-MX" sz="16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1600" dirty="0" smtClean="0">
                <a:latin typeface="Calibri" pitchFamily="34" charset="0"/>
              </a:rPr>
              <a:t> Por el principio de libre competencia, igual no se puede exigir que los productores certifiquen sus productos; sin embargo, se evidencia la dificultad para la Administración para la verificación de consideraciones ambientales.</a:t>
            </a:r>
          </a:p>
          <a:p>
            <a:pPr>
              <a:buFont typeface="Arial" pitchFamily="34" charset="0"/>
              <a:buChar char="•"/>
            </a:pPr>
            <a:r>
              <a:rPr lang="es-MX" sz="1600" dirty="0" smtClean="0">
                <a:latin typeface="Calibri" pitchFamily="34" charset="0"/>
              </a:rPr>
              <a:t> Es importante que cada país priorice los bienes /servicios con los iniciará su programa de CPS (impacto, gasto, oferta en el mercado, entre otros factores a ponderar)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364088" y="1772816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ight Arrow 11"/>
          <p:cNvSpPr/>
          <p:nvPr/>
        </p:nvSpPr>
        <p:spPr>
          <a:xfrm>
            <a:off x="5292080" y="2636912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ight Arrow 12"/>
          <p:cNvSpPr/>
          <p:nvPr/>
        </p:nvSpPr>
        <p:spPr>
          <a:xfrm>
            <a:off x="5220072" y="4581128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3528" y="119675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Compradores institucionales (la decisión de compra)</a:t>
            </a:r>
            <a:endParaRPr lang="es-MX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1520" y="1772816"/>
            <a:ext cx="59766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62.5% de los países tiene sistemas normativamente centralizado y operativamente descentralizado.</a:t>
            </a: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Se percibe presión de los sistemas de compras para comprar al menor precio (aunado a la percepción de que los bienes sustentables son más caros)</a:t>
            </a: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Mecanismos perversos: si no se gasta todo el presupuesto asignado, se reduce el monto para el año siguiente (ocasiona compras innecesarias)</a:t>
            </a:r>
            <a:endParaRPr lang="es-MX" dirty="0">
              <a:latin typeface="Calibri" pitchFamily="34" charset="0"/>
            </a:endParaRPr>
          </a:p>
        </p:txBody>
      </p:sp>
      <p:pic>
        <p:nvPicPr>
          <p:cNvPr id="7" name="Picture 16" descr="Women avatar and thought bubb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7856" y="0"/>
            <a:ext cx="1296144" cy="129614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35312" y="1484784"/>
            <a:ext cx="2267744" cy="4524315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La mayoría de iniciativas, a nivel mundial, se enmarcan en gobiernos locales, pero en ALC no han llegado a ese nivel.</a:t>
            </a: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Es necesario fortalecer la aplicación del concepto de mejor valor por el dinero.</a:t>
            </a: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latin typeface="Calibri" pitchFamily="34" charset="0"/>
              </a:rPr>
              <a:t> Interiorizar la CPS en la gestión de los presupuestos.</a:t>
            </a:r>
          </a:p>
        </p:txBody>
      </p:sp>
      <p:sp>
        <p:nvSpPr>
          <p:cNvPr id="9" name="Right Arrow 8"/>
          <p:cNvSpPr/>
          <p:nvPr/>
        </p:nvSpPr>
        <p:spPr>
          <a:xfrm>
            <a:off x="6228184" y="1753646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ight Arrow 9"/>
          <p:cNvSpPr/>
          <p:nvPr/>
        </p:nvSpPr>
        <p:spPr>
          <a:xfrm>
            <a:off x="6156176" y="3573016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ight Arrow 10"/>
          <p:cNvSpPr/>
          <p:nvPr/>
        </p:nvSpPr>
        <p:spPr>
          <a:xfrm>
            <a:off x="6156176" y="508518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3621</TotalTime>
  <Words>1429</Words>
  <Application>Microsoft Office PowerPoint</Application>
  <PresentationFormat>On-screen Show (4:3)</PresentationFormat>
  <Paragraphs>118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Urbano</vt:lpstr>
      <vt:lpstr>Slide 1</vt:lpstr>
      <vt:lpstr>Slide 2</vt:lpstr>
      <vt:lpstr>Slide 3</vt:lpstr>
      <vt:lpstr>Actores involucrados</vt:lpstr>
      <vt:lpstr>Situación en América Latina y el Caribe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The houze!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Bj</dc:creator>
  <cp:lastModifiedBy>Sylvia Aguilar</cp:lastModifiedBy>
  <cp:revision>299</cp:revision>
  <dcterms:created xsi:type="dcterms:W3CDTF">2010-08-04T18:29:38Z</dcterms:created>
  <dcterms:modified xsi:type="dcterms:W3CDTF">2013-09-06T12:41:58Z</dcterms:modified>
</cp:coreProperties>
</file>